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16310245"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VAULT OF CODES FINAL TASK</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TO-DO LIST APP</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752649" y="5592322"/>
            <a:ext cx="4535351" cy="4114800"/>
          </a:xfrm>
          <a:custGeom>
            <a:avLst/>
            <a:gdLst/>
            <a:ahLst/>
            <a:cxnLst/>
            <a:rect r="r" b="b" t="t" l="l"/>
            <a:pathLst>
              <a:path h="4114800" w="4535351">
                <a:moveTo>
                  <a:pt x="0" y="0"/>
                </a:moveTo>
                <a:lnTo>
                  <a:pt x="4535351" y="0"/>
                </a:lnTo>
                <a:lnTo>
                  <a:pt x="453535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4000"/>
            </a:blip>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7883145"/>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7" id="7"/>
          <p:cNvSpPr/>
          <p:nvPr/>
        </p:nvSpPr>
        <p:spPr>
          <a:xfrm>
            <a:off x="5897880" y="9277350"/>
            <a:ext cx="64922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0" y="0"/>
            <a:ext cx="18288000" cy="7001114"/>
          </a:xfrm>
          <a:custGeom>
            <a:avLst/>
            <a:gdLst/>
            <a:ahLst/>
            <a:cxnLst/>
            <a:rect r="r" b="b" t="t" l="l"/>
            <a:pathLst>
              <a:path h="7001114" w="18288000">
                <a:moveTo>
                  <a:pt x="0" y="0"/>
                </a:moveTo>
                <a:lnTo>
                  <a:pt x="18288000" y="0"/>
                </a:lnTo>
                <a:lnTo>
                  <a:pt x="18288000" y="7001114"/>
                </a:lnTo>
                <a:lnTo>
                  <a:pt x="0" y="7001114"/>
                </a:lnTo>
                <a:lnTo>
                  <a:pt x="0" y="0"/>
                </a:lnTo>
                <a:close/>
              </a:path>
            </a:pathLst>
          </a:custGeom>
          <a:blipFill>
            <a:blip r:embed="rId3"/>
            <a:stretch>
              <a:fillRect l="-6301" t="-10530" r="-6301"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8634385" y="1999353"/>
            <a:ext cx="5259300" cy="6288293"/>
          </a:xfrm>
          <a:custGeom>
            <a:avLst/>
            <a:gdLst/>
            <a:ahLst/>
            <a:cxnLst/>
            <a:rect r="r" b="b" t="t" l="l"/>
            <a:pathLst>
              <a:path h="6288293" w="5259300">
                <a:moveTo>
                  <a:pt x="0" y="0"/>
                </a:moveTo>
                <a:lnTo>
                  <a:pt x="5259300" y="0"/>
                </a:lnTo>
                <a:lnTo>
                  <a:pt x="5259300" y="6288294"/>
                </a:lnTo>
                <a:lnTo>
                  <a:pt x="0" y="6288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67779" y="2977918"/>
            <a:ext cx="6558390" cy="2446053"/>
          </a:xfrm>
          <a:prstGeom prst="rect">
            <a:avLst/>
          </a:prstGeom>
        </p:spPr>
        <p:txBody>
          <a:bodyPr anchor="t" rtlCol="false" tIns="0" lIns="0" bIns="0" rIns="0">
            <a:spAutoFit/>
          </a:bodyPr>
          <a:lstStyle/>
          <a:p>
            <a:pPr>
              <a:lnSpc>
                <a:spcPts val="4828"/>
              </a:lnSpc>
              <a:spcBef>
                <a:spcPct val="0"/>
              </a:spcBef>
            </a:pPr>
            <a:r>
              <a:rPr lang="en-US" sz="3448">
                <a:solidFill>
                  <a:srgbClr val="000000"/>
                </a:solidFill>
                <a:latin typeface="Poppins"/>
              </a:rPr>
              <a:t>I have made a to-do list app where the user can add new tasks everyday and delete them as required. </a:t>
            </a:r>
          </a:p>
        </p:txBody>
      </p:sp>
      <p:sp>
        <p:nvSpPr>
          <p:cNvPr name="TextBox 11" id="11"/>
          <p:cNvSpPr txBox="true"/>
          <p:nvPr/>
        </p:nvSpPr>
        <p:spPr>
          <a:xfrm rot="0">
            <a:off x="695335" y="6128821"/>
            <a:ext cx="6630834" cy="1836453"/>
          </a:xfrm>
          <a:prstGeom prst="rect">
            <a:avLst/>
          </a:prstGeom>
        </p:spPr>
        <p:txBody>
          <a:bodyPr anchor="t" rtlCol="false" tIns="0" lIns="0" bIns="0" rIns="0">
            <a:spAutoFit/>
          </a:bodyPr>
          <a:lstStyle/>
          <a:p>
            <a:pPr>
              <a:lnSpc>
                <a:spcPts val="4828"/>
              </a:lnSpc>
              <a:spcBef>
                <a:spcPct val="0"/>
              </a:spcBef>
            </a:pPr>
            <a:r>
              <a:rPr lang="en-US" sz="3448">
                <a:solidFill>
                  <a:srgbClr val="000000"/>
                </a:solidFill>
                <a:latin typeface="Poppins"/>
              </a:rPr>
              <a:t>This do list app is made with Next.js , HTML and Tailwind CSS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72916" y="1047750"/>
            <a:ext cx="576199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499600" y="0"/>
            <a:ext cx="9499600" cy="10287000"/>
            <a:chOff x="0" y="0"/>
            <a:chExt cx="2501952" cy="2709333"/>
          </a:xfrm>
        </p:grpSpPr>
        <p:sp>
          <p:nvSpPr>
            <p:cNvPr name="Freeform 7" id="7"/>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144000" y="1702096"/>
            <a:ext cx="8494797" cy="6882808"/>
          </a:xfrm>
          <a:custGeom>
            <a:avLst/>
            <a:gdLst/>
            <a:ahLst/>
            <a:cxnLst/>
            <a:rect r="r" b="b" t="t" l="l"/>
            <a:pathLst>
              <a:path h="6882808" w="8494797">
                <a:moveTo>
                  <a:pt x="0" y="0"/>
                </a:moveTo>
                <a:lnTo>
                  <a:pt x="8494797" y="0"/>
                </a:lnTo>
                <a:lnTo>
                  <a:pt x="8494797" y="6882808"/>
                </a:lnTo>
                <a:lnTo>
                  <a:pt x="0" y="6882808"/>
                </a:lnTo>
                <a:lnTo>
                  <a:pt x="0" y="0"/>
                </a:lnTo>
                <a:close/>
              </a:path>
            </a:pathLst>
          </a:custGeom>
          <a:blipFill>
            <a:blip r:embed="rId2"/>
            <a:stretch>
              <a:fillRect l="0" t="0" r="-58417" b="0"/>
            </a:stretch>
          </a:blipFill>
        </p:spPr>
      </p:sp>
      <p:sp>
        <p:nvSpPr>
          <p:cNvPr name="TextBox 10" id="10"/>
          <p:cNvSpPr txBox="true"/>
          <p:nvPr/>
        </p:nvSpPr>
        <p:spPr>
          <a:xfrm rot="0">
            <a:off x="372853" y="290462"/>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WORKING</a:t>
            </a:r>
          </a:p>
        </p:txBody>
      </p:sp>
      <p:sp>
        <p:nvSpPr>
          <p:cNvPr name="TextBox 11" id="11"/>
          <p:cNvSpPr txBox="true"/>
          <p:nvPr/>
        </p:nvSpPr>
        <p:spPr>
          <a:xfrm rot="0">
            <a:off x="622909" y="2894017"/>
            <a:ext cx="8253783" cy="3191257"/>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The user can go to our to-do list app and can enter the title of the todo list i.e. what task they want to do and then add the description of the task</a:t>
            </a:r>
          </a:p>
        </p:txBody>
      </p:sp>
      <p:sp>
        <p:nvSpPr>
          <p:cNvPr name="TextBox 12" id="12"/>
          <p:cNvSpPr txBox="true"/>
          <p:nvPr/>
        </p:nvSpPr>
        <p:spPr>
          <a:xfrm rot="0">
            <a:off x="622909" y="6655402"/>
            <a:ext cx="7246382" cy="2602898"/>
          </a:xfrm>
          <a:prstGeom prst="rect">
            <a:avLst/>
          </a:prstGeom>
        </p:spPr>
        <p:txBody>
          <a:bodyPr anchor="t" rtlCol="false" tIns="0" lIns="0" bIns="0" rIns="0">
            <a:spAutoFit/>
          </a:bodyPr>
          <a:lstStyle/>
          <a:p>
            <a:pPr>
              <a:lnSpc>
                <a:spcPts val="5108"/>
              </a:lnSpc>
              <a:spcBef>
                <a:spcPct val="0"/>
              </a:spcBef>
            </a:pPr>
            <a:r>
              <a:rPr lang="en-US" sz="3648">
                <a:solidFill>
                  <a:srgbClr val="FFFFFF"/>
                </a:solidFill>
                <a:latin typeface="Poppins"/>
              </a:rPr>
              <a:t>Once the user has entered the details they have to press on the “Add To-Do” button to save the to-do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76691" y="-7879"/>
            <a:ext cx="9499600" cy="10287000"/>
            <a:chOff x="0" y="0"/>
            <a:chExt cx="2501952" cy="2709333"/>
          </a:xfrm>
        </p:grpSpPr>
        <p:sp>
          <p:nvSpPr>
            <p:cNvPr name="Freeform 6" id="6"/>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613410" y="2128186"/>
            <a:ext cx="4526564" cy="1591759"/>
          </a:xfrm>
          <a:custGeom>
            <a:avLst/>
            <a:gdLst/>
            <a:ahLst/>
            <a:cxnLst/>
            <a:rect r="r" b="b" t="t" l="l"/>
            <a:pathLst>
              <a:path h="1591759" w="4526564">
                <a:moveTo>
                  <a:pt x="0" y="0"/>
                </a:moveTo>
                <a:lnTo>
                  <a:pt x="4526563" y="0"/>
                </a:lnTo>
                <a:lnTo>
                  <a:pt x="4526563" y="1591758"/>
                </a:lnTo>
                <a:lnTo>
                  <a:pt x="0" y="1591758"/>
                </a:lnTo>
                <a:lnTo>
                  <a:pt x="0" y="0"/>
                </a:lnTo>
                <a:close/>
              </a:path>
            </a:pathLst>
          </a:custGeom>
          <a:blipFill>
            <a:blip r:embed="rId2"/>
            <a:stretch>
              <a:fillRect l="0" t="0" r="0" b="0"/>
            </a:stretch>
          </a:blipFill>
        </p:spPr>
      </p:sp>
      <p:sp>
        <p:nvSpPr>
          <p:cNvPr name="Freeform 9" id="9"/>
          <p:cNvSpPr/>
          <p:nvPr/>
        </p:nvSpPr>
        <p:spPr>
          <a:xfrm flipH="false" flipV="false" rot="0">
            <a:off x="2432253" y="5133920"/>
            <a:ext cx="13457222" cy="4738064"/>
          </a:xfrm>
          <a:custGeom>
            <a:avLst/>
            <a:gdLst/>
            <a:ahLst/>
            <a:cxnLst/>
            <a:rect r="r" b="b" t="t" l="l"/>
            <a:pathLst>
              <a:path h="4738064" w="13457222">
                <a:moveTo>
                  <a:pt x="0" y="0"/>
                </a:moveTo>
                <a:lnTo>
                  <a:pt x="13457222" y="0"/>
                </a:lnTo>
                <a:lnTo>
                  <a:pt x="13457222" y="4738063"/>
                </a:lnTo>
                <a:lnTo>
                  <a:pt x="0" y="4738063"/>
                </a:lnTo>
                <a:lnTo>
                  <a:pt x="0" y="0"/>
                </a:lnTo>
                <a:close/>
              </a:path>
            </a:pathLst>
          </a:custGeom>
          <a:blipFill>
            <a:blip r:embed="rId3"/>
            <a:stretch>
              <a:fillRect l="0" t="0" r="0" b="0"/>
            </a:stretch>
          </a:blipFill>
        </p:spPr>
      </p:sp>
      <p:sp>
        <p:nvSpPr>
          <p:cNvPr name="TextBox 10" id="10"/>
          <p:cNvSpPr txBox="true"/>
          <p:nvPr/>
        </p:nvSpPr>
        <p:spPr>
          <a:xfrm rot="0">
            <a:off x="2432253" y="933450"/>
            <a:ext cx="13440358" cy="640714"/>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The user can then go to  “My To-Dos” to view their todos</a:t>
            </a:r>
          </a:p>
        </p:txBody>
      </p:sp>
      <p:sp>
        <p:nvSpPr>
          <p:cNvPr name="TextBox 11" id="11"/>
          <p:cNvSpPr txBox="true"/>
          <p:nvPr/>
        </p:nvSpPr>
        <p:spPr>
          <a:xfrm rot="0">
            <a:off x="3818942" y="4045496"/>
            <a:ext cx="13440358" cy="659798"/>
          </a:xfrm>
          <a:prstGeom prst="rect">
            <a:avLst/>
          </a:prstGeom>
        </p:spPr>
        <p:txBody>
          <a:bodyPr anchor="t" rtlCol="false" tIns="0" lIns="0" bIns="0" rIns="0">
            <a:spAutoFit/>
          </a:bodyPr>
          <a:lstStyle/>
          <a:p>
            <a:pPr>
              <a:lnSpc>
                <a:spcPts val="5108"/>
              </a:lnSpc>
              <a:spcBef>
                <a:spcPct val="0"/>
              </a:spcBef>
            </a:pPr>
            <a:r>
              <a:rPr lang="en-US" sz="3648">
                <a:solidFill>
                  <a:srgbClr val="FFFFFF"/>
                </a:solidFill>
                <a:latin typeface="Poppins"/>
              </a:rPr>
              <a:t>The my to-dos page will appear like this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76691" y="-7879"/>
            <a:ext cx="9499600" cy="10287000"/>
            <a:chOff x="0" y="0"/>
            <a:chExt cx="2501952" cy="2709333"/>
          </a:xfrm>
        </p:grpSpPr>
        <p:sp>
          <p:nvSpPr>
            <p:cNvPr name="Freeform 6" id="6"/>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62909" y="2663465"/>
            <a:ext cx="13427565" cy="7133394"/>
          </a:xfrm>
          <a:custGeom>
            <a:avLst/>
            <a:gdLst/>
            <a:ahLst/>
            <a:cxnLst/>
            <a:rect r="r" b="b" t="t" l="l"/>
            <a:pathLst>
              <a:path h="7133394" w="13427565">
                <a:moveTo>
                  <a:pt x="0" y="0"/>
                </a:moveTo>
                <a:lnTo>
                  <a:pt x="13427565" y="0"/>
                </a:lnTo>
                <a:lnTo>
                  <a:pt x="13427565" y="7133394"/>
                </a:lnTo>
                <a:lnTo>
                  <a:pt x="0" y="7133394"/>
                </a:lnTo>
                <a:lnTo>
                  <a:pt x="0" y="0"/>
                </a:lnTo>
                <a:close/>
              </a:path>
            </a:pathLst>
          </a:custGeom>
          <a:blipFill>
            <a:blip r:embed="rId2"/>
            <a:stretch>
              <a:fillRect l="0" t="0" r="0" b="0"/>
            </a:stretch>
          </a:blipFill>
        </p:spPr>
      </p:sp>
      <p:sp>
        <p:nvSpPr>
          <p:cNvPr name="TextBox 9" id="9"/>
          <p:cNvSpPr txBox="true"/>
          <p:nvPr/>
        </p:nvSpPr>
        <p:spPr>
          <a:xfrm rot="0">
            <a:off x="2432253" y="933450"/>
            <a:ext cx="13440358" cy="1278350"/>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when the to-dos are added the page looks like this....each to-do has the option to be deleted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76691" y="-7879"/>
            <a:ext cx="9499600" cy="10287000"/>
            <a:chOff x="0" y="0"/>
            <a:chExt cx="2501952" cy="2709333"/>
          </a:xfrm>
        </p:grpSpPr>
        <p:sp>
          <p:nvSpPr>
            <p:cNvPr name="Freeform 6" id="6"/>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56609" y="4264972"/>
            <a:ext cx="7609480" cy="3262627"/>
          </a:xfrm>
          <a:custGeom>
            <a:avLst/>
            <a:gdLst/>
            <a:ahLst/>
            <a:cxnLst/>
            <a:rect r="r" b="b" t="t" l="l"/>
            <a:pathLst>
              <a:path h="3262627" w="7609480">
                <a:moveTo>
                  <a:pt x="0" y="0"/>
                </a:moveTo>
                <a:lnTo>
                  <a:pt x="7609480" y="0"/>
                </a:lnTo>
                <a:lnTo>
                  <a:pt x="7609480" y="3262626"/>
                </a:lnTo>
                <a:lnTo>
                  <a:pt x="0" y="3262626"/>
                </a:lnTo>
                <a:lnTo>
                  <a:pt x="0" y="0"/>
                </a:lnTo>
                <a:close/>
              </a:path>
            </a:pathLst>
          </a:custGeom>
          <a:blipFill>
            <a:blip r:embed="rId2"/>
            <a:stretch>
              <a:fillRect l="0" t="0" r="0" b="0"/>
            </a:stretch>
          </a:blipFill>
        </p:spPr>
      </p:sp>
      <p:sp>
        <p:nvSpPr>
          <p:cNvPr name="Freeform 9" id="9"/>
          <p:cNvSpPr/>
          <p:nvPr/>
        </p:nvSpPr>
        <p:spPr>
          <a:xfrm flipH="false" flipV="false" rot="0">
            <a:off x="8428309" y="3987546"/>
            <a:ext cx="9513558" cy="3817479"/>
          </a:xfrm>
          <a:custGeom>
            <a:avLst/>
            <a:gdLst/>
            <a:ahLst/>
            <a:cxnLst/>
            <a:rect r="r" b="b" t="t" l="l"/>
            <a:pathLst>
              <a:path h="3817479" w="9513558">
                <a:moveTo>
                  <a:pt x="0" y="0"/>
                </a:moveTo>
                <a:lnTo>
                  <a:pt x="9513559" y="0"/>
                </a:lnTo>
                <a:lnTo>
                  <a:pt x="9513559" y="3817478"/>
                </a:lnTo>
                <a:lnTo>
                  <a:pt x="0" y="3817478"/>
                </a:lnTo>
                <a:lnTo>
                  <a:pt x="0" y="0"/>
                </a:lnTo>
                <a:close/>
              </a:path>
            </a:pathLst>
          </a:custGeom>
          <a:blipFill>
            <a:blip r:embed="rId3"/>
            <a:stretch>
              <a:fillRect l="0" t="0" r="0" b="0"/>
            </a:stretch>
          </a:blipFill>
        </p:spPr>
      </p:sp>
      <p:sp>
        <p:nvSpPr>
          <p:cNvPr name="TextBox 10" id="10"/>
          <p:cNvSpPr txBox="true"/>
          <p:nvPr/>
        </p:nvSpPr>
        <p:spPr>
          <a:xfrm rot="0">
            <a:off x="742655" y="1588322"/>
            <a:ext cx="7037389" cy="1915986"/>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when u add a to-do it gives an alert stating that the todo has been added</a:t>
            </a:r>
          </a:p>
        </p:txBody>
      </p:sp>
      <p:sp>
        <p:nvSpPr>
          <p:cNvPr name="TextBox 11" id="11"/>
          <p:cNvSpPr txBox="true"/>
          <p:nvPr/>
        </p:nvSpPr>
        <p:spPr>
          <a:xfrm rot="0">
            <a:off x="9066108" y="1588322"/>
            <a:ext cx="9120767" cy="1915986"/>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when u add the same todo which is already present it gives an alert : todo with this title already exists</a:t>
            </a:r>
          </a:p>
        </p:txBody>
      </p:sp>
      <p:sp>
        <p:nvSpPr>
          <p:cNvPr name="TextBox 12" id="12"/>
          <p:cNvSpPr txBox="true"/>
          <p:nvPr/>
        </p:nvSpPr>
        <p:spPr>
          <a:xfrm rot="0">
            <a:off x="1231106" y="8194348"/>
            <a:ext cx="15549577" cy="1278350"/>
          </a:xfrm>
          <a:prstGeom prst="rect">
            <a:avLst/>
          </a:prstGeom>
        </p:spPr>
        <p:txBody>
          <a:bodyPr anchor="t" rtlCol="false" tIns="0" lIns="0" bIns="0" rIns="0">
            <a:spAutoFit/>
          </a:bodyPr>
          <a:lstStyle/>
          <a:p>
            <a:pPr>
              <a:lnSpc>
                <a:spcPts val="5080"/>
              </a:lnSpc>
              <a:spcBef>
                <a:spcPct val="0"/>
              </a:spcBef>
            </a:pPr>
            <a:r>
              <a:rPr lang="en-US" sz="3628">
                <a:solidFill>
                  <a:srgbClr val="FFFFFF"/>
                </a:solidFill>
                <a:latin typeface="Poppins"/>
              </a:rPr>
              <a:t>The delete button will help the user to delete any todo that they have already done or isnt required anymore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USES</a:t>
            </a:r>
          </a:p>
        </p:txBody>
      </p:sp>
      <p:sp>
        <p:nvSpPr>
          <p:cNvPr name="AutoShape 7" id="7"/>
          <p:cNvSpPr/>
          <p:nvPr/>
        </p:nvSpPr>
        <p:spPr>
          <a:xfrm>
            <a:off x="888711" y="2214009"/>
            <a:ext cx="2618740" cy="0"/>
          </a:xfrm>
          <a:prstGeom prst="line">
            <a:avLst/>
          </a:prstGeom>
          <a:ln cap="flat" w="38100">
            <a:solidFill>
              <a:srgbClr val="000000"/>
            </a:solidFill>
            <a:prstDash val="solid"/>
            <a:headEnd type="none" len="sm" w="sm"/>
            <a:tailEnd type="none" len="sm" w="sm"/>
          </a:ln>
        </p:spPr>
      </p:sp>
      <p:grpSp>
        <p:nvGrpSpPr>
          <p:cNvPr name="Group 8" id="8"/>
          <p:cNvGrpSpPr>
            <a:grpSpLocks noChangeAspect="true"/>
          </p:cNvGrpSpPr>
          <p:nvPr/>
        </p:nvGrpSpPr>
        <p:grpSpPr>
          <a:xfrm rot="0">
            <a:off x="9333075" y="400672"/>
            <a:ext cx="7419426" cy="4173375"/>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352" r="0" b="-9352"/>
              </a:stretch>
            </a:blipFill>
          </p:spPr>
        </p:sp>
      </p:grpSp>
      <p:grpSp>
        <p:nvGrpSpPr>
          <p:cNvPr name="Group 10" id="10"/>
          <p:cNvGrpSpPr>
            <a:grpSpLocks noChangeAspect="true"/>
          </p:cNvGrpSpPr>
          <p:nvPr/>
        </p:nvGrpSpPr>
        <p:grpSpPr>
          <a:xfrm rot="0">
            <a:off x="1028700" y="5889625"/>
            <a:ext cx="6850188" cy="3853183"/>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6673" r="0" b="-16673"/>
              </a:stretch>
            </a:blipFill>
          </p:spPr>
        </p:sp>
      </p:grpSp>
      <p:sp>
        <p:nvSpPr>
          <p:cNvPr name="TextBox 12" id="12"/>
          <p:cNvSpPr txBox="true"/>
          <p:nvPr/>
        </p:nvSpPr>
        <p:spPr>
          <a:xfrm rot="0">
            <a:off x="10888043" y="5803900"/>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76 %</a:t>
            </a:r>
          </a:p>
        </p:txBody>
      </p:sp>
      <p:sp>
        <p:nvSpPr>
          <p:cNvPr name="AutoShape 13" id="13"/>
          <p:cNvSpPr/>
          <p:nvPr/>
        </p:nvSpPr>
        <p:spPr>
          <a:xfrm>
            <a:off x="8848856" y="6500839"/>
            <a:ext cx="2618740" cy="0"/>
          </a:xfrm>
          <a:prstGeom prst="line">
            <a:avLst/>
          </a:prstGeom>
          <a:ln cap="flat" w="38100">
            <a:solidFill>
              <a:srgbClr val="000000"/>
            </a:solidFill>
            <a:prstDash val="solid"/>
            <a:headEnd type="none" len="sm" w="sm"/>
            <a:tailEnd type="none" len="sm" w="sm"/>
          </a:ln>
        </p:spPr>
      </p:sp>
      <p:sp>
        <p:nvSpPr>
          <p:cNvPr name="Freeform 14" id="14"/>
          <p:cNvSpPr/>
          <p:nvPr/>
        </p:nvSpPr>
        <p:spPr>
          <a:xfrm flipH="false" flipV="false" rot="0">
            <a:off x="17062941" y="7320078"/>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439624" y="2647746"/>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342497" y="2493961"/>
            <a:ext cx="6536391" cy="3342674"/>
          </a:xfrm>
          <a:prstGeom prst="rect">
            <a:avLst/>
          </a:prstGeom>
        </p:spPr>
        <p:txBody>
          <a:bodyPr anchor="t" rtlCol="false" tIns="0" lIns="0" bIns="0" rIns="0">
            <a:spAutoFit/>
          </a:bodyPr>
          <a:lstStyle/>
          <a:p>
            <a:pPr>
              <a:lnSpc>
                <a:spcPts val="4968"/>
              </a:lnSpc>
            </a:pPr>
            <a:r>
              <a:rPr lang="en-US" sz="3548">
                <a:solidFill>
                  <a:srgbClr val="000000"/>
                </a:solidFill>
                <a:latin typeface="Poppins Bold"/>
              </a:rPr>
              <a:t>Increases productivity</a:t>
            </a:r>
          </a:p>
          <a:p>
            <a:pPr>
              <a:lnSpc>
                <a:spcPts val="4968"/>
              </a:lnSpc>
            </a:pPr>
            <a:r>
              <a:rPr lang="en-US" sz="3548">
                <a:solidFill>
                  <a:srgbClr val="000000"/>
                </a:solidFill>
                <a:latin typeface="Poppins Bold"/>
              </a:rPr>
              <a:t>Provides motivation</a:t>
            </a:r>
          </a:p>
          <a:p>
            <a:pPr>
              <a:lnSpc>
                <a:spcPts val="4968"/>
              </a:lnSpc>
            </a:pPr>
            <a:r>
              <a:rPr lang="en-US" sz="3548">
                <a:solidFill>
                  <a:srgbClr val="000000"/>
                </a:solidFill>
                <a:latin typeface="Poppins Bold"/>
              </a:rPr>
              <a:t>Improves memory</a:t>
            </a:r>
          </a:p>
          <a:p>
            <a:pPr>
              <a:lnSpc>
                <a:spcPts val="4968"/>
              </a:lnSpc>
            </a:pPr>
          </a:p>
          <a:p>
            <a:pPr>
              <a:lnSpc>
                <a:spcPts val="6648"/>
              </a:lnSpc>
              <a:spcBef>
                <a:spcPct val="0"/>
              </a:spcBef>
            </a:pPr>
          </a:p>
        </p:txBody>
      </p:sp>
      <p:sp>
        <p:nvSpPr>
          <p:cNvPr name="TextBox 17" id="17"/>
          <p:cNvSpPr txBox="true"/>
          <p:nvPr/>
        </p:nvSpPr>
        <p:spPr>
          <a:xfrm rot="0">
            <a:off x="8983240" y="5760435"/>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ABOUT</a:t>
            </a:r>
          </a:p>
        </p:txBody>
      </p:sp>
      <p:sp>
        <p:nvSpPr>
          <p:cNvPr name="TextBox 18" id="18"/>
          <p:cNvSpPr txBox="true"/>
          <p:nvPr/>
        </p:nvSpPr>
        <p:spPr>
          <a:xfrm rot="0">
            <a:off x="8456139" y="6837413"/>
            <a:ext cx="8606802" cy="2444783"/>
          </a:xfrm>
          <a:prstGeom prst="rect">
            <a:avLst/>
          </a:prstGeom>
        </p:spPr>
        <p:txBody>
          <a:bodyPr anchor="t" rtlCol="false" tIns="0" lIns="0" bIns="0" rIns="0">
            <a:spAutoFit/>
          </a:bodyPr>
          <a:lstStyle/>
          <a:p>
            <a:pPr>
              <a:lnSpc>
                <a:spcPts val="3848"/>
              </a:lnSpc>
              <a:spcBef>
                <a:spcPct val="0"/>
              </a:spcBef>
            </a:pPr>
            <a:r>
              <a:rPr lang="en-US" sz="2748">
                <a:solidFill>
                  <a:srgbClr val="000000"/>
                </a:solidFill>
                <a:latin typeface="Poppins Bold"/>
              </a:rPr>
              <a:t>The results show that people around the world are dependent with more than three-quarters (76 percent) of respondents currently keeping at least one list; some manage up to three or more lists concurrently.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ADVANTAGES</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8719931" y="500063"/>
            <a:ext cx="10714317" cy="10287000"/>
            <a:chOff x="0" y="0"/>
            <a:chExt cx="2821878" cy="2709333"/>
          </a:xfrm>
        </p:grpSpPr>
        <p:sp>
          <p:nvSpPr>
            <p:cNvPr name="Freeform 7" id="7"/>
            <p:cNvSpPr/>
            <p:nvPr/>
          </p:nvSpPr>
          <p:spPr>
            <a:xfrm flipH="false" flipV="false" rot="0">
              <a:off x="0" y="0"/>
              <a:ext cx="2821878" cy="2709333"/>
            </a:xfrm>
            <a:custGeom>
              <a:avLst/>
              <a:gdLst/>
              <a:ahLst/>
              <a:cxnLst/>
              <a:rect r="r" b="b" t="t" l="l"/>
              <a:pathLst>
                <a:path h="2709333" w="2821878">
                  <a:moveTo>
                    <a:pt x="0" y="0"/>
                  </a:moveTo>
                  <a:lnTo>
                    <a:pt x="2821878" y="0"/>
                  </a:lnTo>
                  <a:lnTo>
                    <a:pt x="2821878" y="2709333"/>
                  </a:lnTo>
                  <a:lnTo>
                    <a:pt x="0" y="2709333"/>
                  </a:lnTo>
                  <a:close/>
                </a:path>
              </a:pathLst>
            </a:custGeom>
            <a:solidFill>
              <a:srgbClr val="593C8F"/>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6189459" y="1774508"/>
            <a:ext cx="5060944" cy="6737985"/>
            <a:chOff x="0" y="0"/>
            <a:chExt cx="3663950" cy="4878070"/>
          </a:xfrm>
        </p:grpSpPr>
        <p:sp>
          <p:nvSpPr>
            <p:cNvPr name="Freeform 10" id="1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77453" t="0" r="-77453" b="0"/>
              </a:stretch>
            </a:blipFill>
          </p:spPr>
        </p:sp>
        <p:sp>
          <p:nvSpPr>
            <p:cNvPr name="Freeform 11" id="1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
        <p:nvSpPr>
          <p:cNvPr name="AutoShape 12" id="12"/>
          <p:cNvSpPr/>
          <p:nvPr/>
        </p:nvSpPr>
        <p:spPr>
          <a:xfrm>
            <a:off x="11743037" y="2158269"/>
            <a:ext cx="2618740"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028003" y="2701257"/>
            <a:ext cx="4769516" cy="7080918"/>
          </a:xfrm>
          <a:prstGeom prst="rect">
            <a:avLst/>
          </a:prstGeom>
        </p:spPr>
        <p:txBody>
          <a:bodyPr anchor="t" rtlCol="false" tIns="0" lIns="0" bIns="0" rIns="0">
            <a:spAutoFit/>
          </a:bodyPr>
          <a:lstStyle/>
          <a:p>
            <a:pPr marL="615036" indent="-307518" lvl="1">
              <a:lnSpc>
                <a:spcPts val="3988"/>
              </a:lnSpc>
              <a:buFont typeface="Arial"/>
              <a:buChar char="•"/>
            </a:pPr>
            <a:r>
              <a:rPr lang="en-US" sz="2848">
                <a:solidFill>
                  <a:srgbClr val="000000"/>
                </a:solidFill>
                <a:latin typeface="Poppins"/>
              </a:rPr>
              <a:t>Increases productivity.</a:t>
            </a:r>
          </a:p>
          <a:p>
            <a:pPr marL="615036" indent="-307518" lvl="1">
              <a:lnSpc>
                <a:spcPts val="3988"/>
              </a:lnSpc>
              <a:buFont typeface="Arial"/>
              <a:buChar char="•"/>
            </a:pPr>
            <a:r>
              <a:rPr lang="en-US" sz="2848">
                <a:solidFill>
                  <a:srgbClr val="000000"/>
                </a:solidFill>
                <a:latin typeface="Poppins"/>
              </a:rPr>
              <a:t>Provides motivation. </a:t>
            </a:r>
          </a:p>
          <a:p>
            <a:pPr marL="615036" indent="-307518" lvl="1">
              <a:lnSpc>
                <a:spcPts val="3988"/>
              </a:lnSpc>
              <a:buFont typeface="Arial"/>
              <a:buChar char="•"/>
            </a:pPr>
            <a:r>
              <a:rPr lang="en-US" sz="2848">
                <a:solidFill>
                  <a:srgbClr val="000000"/>
                </a:solidFill>
                <a:latin typeface="Poppins"/>
              </a:rPr>
              <a:t>Improves memory. </a:t>
            </a:r>
          </a:p>
          <a:p>
            <a:pPr marL="615036" indent="-307518" lvl="1">
              <a:lnSpc>
                <a:spcPts val="3988"/>
              </a:lnSpc>
              <a:buFont typeface="Arial"/>
              <a:buChar char="•"/>
            </a:pPr>
            <a:r>
              <a:rPr lang="en-US" sz="2848">
                <a:solidFill>
                  <a:srgbClr val="000000"/>
                </a:solidFill>
                <a:latin typeface="Poppins"/>
              </a:rPr>
              <a:t>Reduces stress. </a:t>
            </a:r>
          </a:p>
          <a:p>
            <a:pPr marL="615036" indent="-307518" lvl="1">
              <a:lnSpc>
                <a:spcPts val="3988"/>
              </a:lnSpc>
              <a:buFont typeface="Arial"/>
              <a:buChar char="•"/>
            </a:pPr>
            <a:r>
              <a:rPr lang="en-US" sz="2848">
                <a:solidFill>
                  <a:srgbClr val="000000"/>
                </a:solidFill>
                <a:latin typeface="Poppins"/>
              </a:rPr>
              <a:t>Allows for more personal time. </a:t>
            </a:r>
          </a:p>
          <a:p>
            <a:pPr marL="615036" indent="-307518" lvl="1">
              <a:lnSpc>
                <a:spcPts val="3988"/>
              </a:lnSpc>
              <a:buFont typeface="Arial"/>
              <a:buChar char="•"/>
            </a:pPr>
            <a:r>
              <a:rPr lang="en-US" sz="2848">
                <a:solidFill>
                  <a:srgbClr val="000000"/>
                </a:solidFill>
                <a:latin typeface="Poppins"/>
              </a:rPr>
              <a:t>Reduces anxiety and improves mental health. </a:t>
            </a:r>
          </a:p>
          <a:p>
            <a:pPr marL="615036" indent="-307518" lvl="1">
              <a:lnSpc>
                <a:spcPts val="3988"/>
              </a:lnSpc>
              <a:buFont typeface="Arial"/>
              <a:buChar char="•"/>
            </a:pPr>
            <a:r>
              <a:rPr lang="en-US" sz="2848">
                <a:solidFill>
                  <a:srgbClr val="000000"/>
                </a:solidFill>
                <a:latin typeface="Poppins"/>
              </a:rPr>
              <a:t>Provides a sense of accomplishment. </a:t>
            </a:r>
          </a:p>
          <a:p>
            <a:pPr marL="615036" indent="-307518" lvl="1">
              <a:lnSpc>
                <a:spcPts val="3988"/>
              </a:lnSpc>
              <a:buFont typeface="Arial"/>
              <a:buChar char="•"/>
            </a:pPr>
            <a:r>
              <a:rPr lang="en-US" sz="2848">
                <a:solidFill>
                  <a:srgbClr val="000000"/>
                </a:solidFill>
                <a:latin typeface="Poppins"/>
              </a:rPr>
              <a:t>Set deadlines for each goal.</a:t>
            </a:r>
          </a:p>
          <a:p>
            <a:pPr>
              <a:lnSpc>
                <a:spcPts val="3988"/>
              </a:lnSpc>
              <a:spcBef>
                <a:spcPct val="0"/>
              </a:spcBef>
            </a:pPr>
          </a:p>
        </p:txBody>
      </p:sp>
      <p:sp>
        <p:nvSpPr>
          <p:cNvPr name="TextBox 14" id="14"/>
          <p:cNvSpPr txBox="true"/>
          <p:nvPr/>
        </p:nvSpPr>
        <p:spPr>
          <a:xfrm rot="0">
            <a:off x="11743037" y="1362526"/>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DISADVANTAGES</a:t>
            </a:r>
          </a:p>
        </p:txBody>
      </p:sp>
      <p:sp>
        <p:nvSpPr>
          <p:cNvPr name="TextBox 15" id="15"/>
          <p:cNvSpPr txBox="true"/>
          <p:nvPr/>
        </p:nvSpPr>
        <p:spPr>
          <a:xfrm rot="0">
            <a:off x="11743037" y="3034768"/>
            <a:ext cx="4769516" cy="3547143"/>
          </a:xfrm>
          <a:prstGeom prst="rect">
            <a:avLst/>
          </a:prstGeom>
        </p:spPr>
        <p:txBody>
          <a:bodyPr anchor="t" rtlCol="false" tIns="0" lIns="0" bIns="0" rIns="0">
            <a:spAutoFit/>
          </a:bodyPr>
          <a:lstStyle/>
          <a:p>
            <a:pPr marL="615036" indent="-307518" lvl="1">
              <a:lnSpc>
                <a:spcPts val="3988"/>
              </a:lnSpc>
              <a:buFont typeface="Arial"/>
              <a:buChar char="•"/>
            </a:pPr>
            <a:r>
              <a:rPr lang="en-US" sz="2848">
                <a:solidFill>
                  <a:srgbClr val="FFFFFF"/>
                </a:solidFill>
                <a:latin typeface="Poppins"/>
              </a:rPr>
              <a:t>Decreased Confidence</a:t>
            </a:r>
          </a:p>
          <a:p>
            <a:pPr marL="615036" indent="-307518" lvl="1">
              <a:lnSpc>
                <a:spcPts val="3988"/>
              </a:lnSpc>
              <a:buFont typeface="Arial"/>
              <a:buChar char="•"/>
            </a:pPr>
            <a:r>
              <a:rPr lang="en-US" sz="2848">
                <a:solidFill>
                  <a:srgbClr val="FFFFFF"/>
                </a:solidFill>
                <a:latin typeface="Poppins"/>
              </a:rPr>
              <a:t>Procrastination</a:t>
            </a:r>
          </a:p>
          <a:p>
            <a:pPr marL="615036" indent="-307518" lvl="1">
              <a:lnSpc>
                <a:spcPts val="3988"/>
              </a:lnSpc>
              <a:buFont typeface="Arial"/>
              <a:buChar char="•"/>
            </a:pPr>
            <a:r>
              <a:rPr lang="en-US" sz="2848">
                <a:solidFill>
                  <a:srgbClr val="FFFFFF"/>
                </a:solidFill>
                <a:latin typeface="Poppins"/>
              </a:rPr>
              <a:t>Interruptions, Changes, Life Happening</a:t>
            </a:r>
          </a:p>
          <a:p>
            <a:pPr marL="615036" indent="-307518" lvl="1">
              <a:lnSpc>
                <a:spcPts val="3988"/>
              </a:lnSpc>
              <a:buFont typeface="Arial"/>
              <a:buChar char="•"/>
            </a:pPr>
            <a:r>
              <a:rPr lang="en-US" sz="2848">
                <a:solidFill>
                  <a:srgbClr val="FFFFFF"/>
                </a:solidFill>
                <a:latin typeface="Poppins"/>
              </a:rPr>
              <a:t>Too Much To Do</a:t>
            </a:r>
          </a:p>
          <a:p>
            <a:pPr>
              <a:lnSpc>
                <a:spcPts val="398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671792" y="1118686"/>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FUTURE SCOPE</a:t>
            </a:r>
          </a:p>
        </p:txBody>
      </p:sp>
      <p:sp>
        <p:nvSpPr>
          <p:cNvPr name="AutoShape 4" id="4"/>
          <p:cNvSpPr/>
          <p:nvPr/>
        </p:nvSpPr>
        <p:spPr>
          <a:xfrm flipV="true">
            <a:off x="671888" y="1875974"/>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7223026"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702514" y="2871142"/>
            <a:ext cx="9018731" cy="5471819"/>
          </a:xfrm>
          <a:custGeom>
            <a:avLst/>
            <a:gdLst/>
            <a:ahLst/>
            <a:cxnLst/>
            <a:rect r="r" b="b" t="t" l="l"/>
            <a:pathLst>
              <a:path h="5471819" w="9018731">
                <a:moveTo>
                  <a:pt x="0" y="0"/>
                </a:moveTo>
                <a:lnTo>
                  <a:pt x="9018731" y="0"/>
                </a:lnTo>
                <a:lnTo>
                  <a:pt x="9018731" y="5471820"/>
                </a:lnTo>
                <a:lnTo>
                  <a:pt x="0" y="5471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71792" y="2505075"/>
            <a:ext cx="6032401" cy="7045961"/>
          </a:xfrm>
          <a:prstGeom prst="rect">
            <a:avLst/>
          </a:prstGeom>
        </p:spPr>
        <p:txBody>
          <a:bodyPr anchor="t" rtlCol="false" tIns="0" lIns="0" bIns="0" rIns="0">
            <a:spAutoFit/>
          </a:bodyPr>
          <a:lstStyle/>
          <a:p>
            <a:pPr algn="ctr">
              <a:lnSpc>
                <a:spcPts val="4339"/>
              </a:lnSpc>
              <a:spcBef>
                <a:spcPct val="0"/>
              </a:spcBef>
            </a:pPr>
            <a:r>
              <a:rPr lang="en-US" sz="3099">
                <a:solidFill>
                  <a:srgbClr val="593C8F"/>
                </a:solidFill>
                <a:latin typeface="Archivo Black"/>
              </a:rPr>
              <a:t>Having a list of everything you need to do written down in one place means you shouldn't forget anything important. </a:t>
            </a:r>
            <a:r>
              <a:rPr lang="en-US" sz="3099">
                <a:solidFill>
                  <a:srgbClr val="593C8F"/>
                </a:solidFill>
                <a:latin typeface="Archivo Black Medium"/>
              </a:rPr>
              <a:t>By prioritising the tasks in the list you plan the order in which you're going to do them and can quickly see what needs your immediate attention and what tasks you can leave until a little later</a:t>
            </a:r>
            <a:r>
              <a:rPr lang="en-US" sz="3099">
                <a:solidFill>
                  <a:srgbClr val="593C8F"/>
                </a:solidFill>
                <a:latin typeface="Archivo Black"/>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DAFv8qp3N_A</dc:identifier>
  <dcterms:modified xsi:type="dcterms:W3CDTF">2011-08-01T06:04:30Z</dcterms:modified>
  <cp:revision>1</cp:revision>
  <dc:title>Vault of codes final task</dc:title>
</cp:coreProperties>
</file>